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  <p:sldMasterId id="2147483651" r:id="rId2"/>
    <p:sldMasterId id="2147483669" r:id="rId3"/>
  </p:sldMasterIdLst>
  <p:notesMasterIdLst>
    <p:notesMasterId r:id="rId13"/>
  </p:notesMasterIdLst>
  <p:sldIdLst>
    <p:sldId id="256" r:id="rId4"/>
    <p:sldId id="260" r:id="rId5"/>
    <p:sldId id="264" r:id="rId6"/>
    <p:sldId id="261" r:id="rId7"/>
    <p:sldId id="265" r:id="rId8"/>
    <p:sldId id="262" r:id="rId9"/>
    <p:sldId id="266" r:id="rId10"/>
    <p:sldId id="267" r:id="rId11"/>
    <p:sldId id="259" r:id="rId12"/>
  </p:sldIdLst>
  <p:sldSz cx="9144000" cy="6858000" type="screen4x3"/>
  <p:notesSz cx="6805613" cy="99441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Normaali tyyli 2 - Korostu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85" autoAdjust="0"/>
    <p:restoredTop sz="97371" autoAdjust="0"/>
  </p:normalViewPr>
  <p:slideViewPr>
    <p:cSldViewPr snapToGrid="0" snapToObjects="1" showGuides="1">
      <p:cViewPr>
        <p:scale>
          <a:sx n="100" d="100"/>
          <a:sy n="100" d="100"/>
        </p:scale>
        <p:origin x="-2370" y="-396"/>
      </p:cViewPr>
      <p:guideLst>
        <p:guide orient="horz" pos="364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39" y="1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9AFAC6-8D74-4617-A8A2-CA07686295AF}" type="datetimeFigureOut">
              <a:rPr lang="en-GB" smtClean="0"/>
              <a:pPr/>
              <a:t>16/05/2016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6125"/>
            <a:ext cx="4970463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23448"/>
            <a:ext cx="5444490" cy="44748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517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39" y="944517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F60384-7A66-447E-AEDA-2BB2F063DCC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28256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n-US" altLang="da-DK" baseline="0" dirty="0" smtClean="0"/>
          </a:p>
          <a:p>
            <a:endParaRPr lang="en-US" altLang="da-DK" baseline="0" dirty="0" smtClean="0"/>
          </a:p>
          <a:p>
            <a:endParaRPr lang="en-US" altLang="da-DK" baseline="0" dirty="0" smtClean="0"/>
          </a:p>
          <a:p>
            <a:r>
              <a:rPr lang="da-DK" sz="1200" dirty="0" smtClean="0"/>
              <a:t/>
            </a:r>
            <a:br>
              <a:rPr lang="da-DK" sz="1200" dirty="0" smtClean="0"/>
            </a:br>
            <a:r>
              <a:rPr lang="da-DK" sz="1200" dirty="0" smtClean="0"/>
              <a:t/>
            </a:r>
            <a:br>
              <a:rPr lang="da-DK" sz="1200" dirty="0" smtClean="0"/>
            </a:br>
            <a:endParaRPr lang="da-DK" sz="1200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F60384-7A66-447E-AEDA-2BB2F063DCC0}" type="slidenum">
              <a:rPr lang="en-GB" smtClean="0"/>
              <a:pPr/>
              <a:t>1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i-FI" smtClean="0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011D7E0-4F8D-40B8-9E10-9E568549C88C}" type="slidenum">
              <a:rPr lang="en-US" altLang="fi-FI" smtClean="0"/>
              <a:pPr eaLnBrk="1" hangingPunct="1">
                <a:spcBef>
                  <a:spcPct val="0"/>
                </a:spcBef>
              </a:pPr>
              <a:t>8</a:t>
            </a:fld>
            <a:endParaRPr lang="en-US" altLang="fi-FI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F60384-7A66-447E-AEDA-2BB2F063DCC0}" type="slidenum">
              <a:rPr lang="en-GB" smtClean="0"/>
              <a:pPr/>
              <a:t>9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E3C99-D648-E846-93AF-05500C37385E}" type="datetimeFigureOut">
              <a:rPr lang="sv-SE" smtClean="0"/>
              <a:pPr/>
              <a:t>2016-05-16</a:t>
            </a:fld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FA628-5CBD-9C42-A9F5-85DBF2FE5CA3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dirty="0" smtClean="0"/>
              <a:t>Klicka här för att ändra format på bakgrundstexten</a:t>
            </a:r>
          </a:p>
        </p:txBody>
      </p:sp>
      <p:sp>
        <p:nvSpPr>
          <p:cNvPr id="8" name="Platshållare för innehåll 7"/>
          <p:cNvSpPr>
            <a:spLocks noGrp="1"/>
          </p:cNvSpPr>
          <p:nvPr>
            <p:ph sz="quarter" idx="13"/>
          </p:nvPr>
        </p:nvSpPr>
        <p:spPr>
          <a:xfrm>
            <a:off x="360002" y="360001"/>
            <a:ext cx="4598987" cy="371475"/>
          </a:xfrm>
        </p:spPr>
        <p:txBody>
          <a:bodyPr/>
          <a:lstStyle>
            <a:lvl1pPr marL="0" indent="0">
              <a:buFontTx/>
              <a:buNone/>
              <a:defRPr sz="1600" b="0" i="0" baseline="0">
                <a:solidFill>
                  <a:schemeClr val="tx2"/>
                </a:solidFill>
              </a:defRPr>
            </a:lvl1pPr>
            <a:lvl2pPr marL="457200" indent="0">
              <a:buFontTx/>
              <a:buNone/>
              <a:defRPr sz="1600" b="0" i="0" baseline="0"/>
            </a:lvl2pPr>
            <a:lvl3pPr marL="914400" indent="0">
              <a:buFontTx/>
              <a:buNone/>
              <a:defRPr sz="1600" b="0" i="0" baseline="0"/>
            </a:lvl3pPr>
            <a:lvl4pPr marL="1371600" indent="0">
              <a:buFontTx/>
              <a:buNone/>
              <a:defRPr sz="1600" b="0" i="0" baseline="0"/>
            </a:lvl4pPr>
            <a:lvl5pPr marL="1828800" indent="0">
              <a:buFontTx/>
              <a:buNone/>
              <a:defRPr sz="1600" b="0" i="0" baseline="0"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</a:p>
        </p:txBody>
      </p:sp>
      <p:sp>
        <p:nvSpPr>
          <p:cNvPr id="11" name="Rubrik 10"/>
          <p:cNvSpPr>
            <a:spLocks noGrp="1"/>
          </p:cNvSpPr>
          <p:nvPr>
            <p:ph type="title"/>
          </p:nvPr>
        </p:nvSpPr>
        <p:spPr>
          <a:xfrm>
            <a:off x="646881" y="1392581"/>
            <a:ext cx="8229600" cy="519902"/>
          </a:xfrm>
        </p:spPr>
        <p:txBody>
          <a:bodyPr/>
          <a:lstStyle>
            <a:lvl1pPr>
              <a:defRPr sz="2400">
                <a:solidFill>
                  <a:schemeClr val="tx2"/>
                </a:solidFill>
              </a:defRPr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cxnSp>
        <p:nvCxnSpPr>
          <p:cNvPr id="5" name="Rak 4"/>
          <p:cNvCxnSpPr/>
          <p:nvPr userDrawn="1"/>
        </p:nvCxnSpPr>
        <p:spPr>
          <a:xfrm>
            <a:off x="411146" y="731476"/>
            <a:ext cx="5973246" cy="1588"/>
          </a:xfrm>
          <a:prstGeom prst="line">
            <a:avLst/>
          </a:prstGeom>
          <a:ln w="63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27850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646883" y="1391508"/>
            <a:ext cx="7843234" cy="428056"/>
          </a:xfrm>
        </p:spPr>
        <p:txBody>
          <a:bodyPr/>
          <a:lstStyle>
            <a:lvl1pPr>
              <a:defRPr sz="2400">
                <a:solidFill>
                  <a:srgbClr val="004493"/>
                </a:solidFill>
              </a:defRPr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646881" y="1947601"/>
            <a:ext cx="3751200" cy="4525963"/>
          </a:xfrm>
        </p:spPr>
        <p:txBody>
          <a:bodyPr/>
          <a:lstStyle>
            <a:lvl1pPr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dirty="0" smtClean="0"/>
              <a:t>Klicka här för att ändra format på</a:t>
            </a:r>
            <a:endParaRPr lang="sv-SE" dirty="0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738917" y="1947601"/>
            <a:ext cx="3751200" cy="4525963"/>
          </a:xfrm>
        </p:spPr>
        <p:txBody>
          <a:bodyPr/>
          <a:lstStyle>
            <a:lvl1pPr marL="342900" indent="-342900">
              <a:buFont typeface="Arial"/>
              <a:buChar char="•"/>
              <a:defRPr sz="1800" b="0" i="0"/>
            </a:lvl1pPr>
            <a:lvl2pPr marL="742950" indent="-285750">
              <a:buFont typeface="Arial"/>
              <a:buChar char="•"/>
              <a:defRPr sz="1600" b="0" i="0"/>
            </a:lvl2pPr>
            <a:lvl3pPr marL="1143000" indent="-228600">
              <a:buFont typeface="Arial"/>
              <a:buChar char="•"/>
              <a:defRPr sz="1600" b="0" i="0"/>
            </a:lvl3pPr>
            <a:lvl4pPr marL="1600200" indent="-228600">
              <a:buFont typeface="Arial"/>
              <a:buChar char="•"/>
              <a:defRPr sz="1600" b="0" i="0"/>
            </a:lvl4pPr>
            <a:lvl5pPr marL="2057400" indent="-228600">
              <a:buFont typeface="Arial"/>
              <a:buChar char="•"/>
              <a:defRPr sz="1600" b="0" i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dirty="0" smtClean="0"/>
              <a:t>Klicka här för att ändra format på bakgrundstexten</a:t>
            </a:r>
          </a:p>
        </p:txBody>
      </p:sp>
      <p:sp>
        <p:nvSpPr>
          <p:cNvPr id="8" name="Platshållare för innehåll 7"/>
          <p:cNvSpPr>
            <a:spLocks noGrp="1"/>
          </p:cNvSpPr>
          <p:nvPr>
            <p:ph sz="quarter" idx="13"/>
          </p:nvPr>
        </p:nvSpPr>
        <p:spPr>
          <a:xfrm>
            <a:off x="360002" y="360001"/>
            <a:ext cx="4598987" cy="371475"/>
          </a:xfrm>
        </p:spPr>
        <p:txBody>
          <a:bodyPr/>
          <a:lstStyle>
            <a:lvl1pPr marL="0" indent="0">
              <a:buFontTx/>
              <a:buNone/>
              <a:defRPr sz="1600" b="0" i="0" baseline="0">
                <a:solidFill>
                  <a:schemeClr val="tx2"/>
                </a:solidFill>
              </a:defRPr>
            </a:lvl1pPr>
            <a:lvl2pPr marL="457200" indent="0">
              <a:buFontTx/>
              <a:buNone/>
              <a:defRPr sz="1600" b="0" i="0" baseline="0"/>
            </a:lvl2pPr>
            <a:lvl3pPr marL="914400" indent="0">
              <a:buFontTx/>
              <a:buNone/>
              <a:defRPr sz="1600" b="0" i="0" baseline="0"/>
            </a:lvl3pPr>
            <a:lvl4pPr marL="1371600" indent="0">
              <a:buFontTx/>
              <a:buNone/>
              <a:defRPr sz="1600" b="0" i="0" baseline="0"/>
            </a:lvl4pPr>
            <a:lvl5pPr marL="1828800" indent="0">
              <a:buFontTx/>
              <a:buNone/>
              <a:defRPr sz="1600" b="0" i="0" baseline="0"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</a:p>
        </p:txBody>
      </p:sp>
      <p:cxnSp>
        <p:nvCxnSpPr>
          <p:cNvPr id="6" name="Rak 5"/>
          <p:cNvCxnSpPr/>
          <p:nvPr userDrawn="1"/>
        </p:nvCxnSpPr>
        <p:spPr>
          <a:xfrm>
            <a:off x="411146" y="731476"/>
            <a:ext cx="5973246" cy="1588"/>
          </a:xfrm>
          <a:prstGeom prst="line">
            <a:avLst/>
          </a:prstGeom>
          <a:ln w="63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7984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2411413" y="6356350"/>
            <a:ext cx="4321175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fi-FI"/>
              <a:t>Navigoinnin ja paikannuksen osasto</a:t>
            </a:r>
            <a:endParaRPr lang="fi-FI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380288" y="6356350"/>
            <a:ext cx="1306512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3A979BC-0C83-487A-B572-894910655E85}" type="slidenum">
              <a:rPr lang="fi-FI"/>
              <a:pPr>
                <a:defRPr/>
              </a:pPr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5107759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2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objekt 8" descr="EUSBSR_graphic_green.png"/>
          <p:cNvPicPr>
            <a:picLocks noChangeAspect="1"/>
          </p:cNvPicPr>
          <p:nvPr/>
        </p:nvPicPr>
        <p:blipFill>
          <a:blip r:embed="rId3">
            <a:alphaModFix amt="50000"/>
          </a:blip>
          <a:srcRect l="32822" b="9509"/>
          <a:stretch>
            <a:fillRect/>
          </a:stretch>
        </p:blipFill>
        <p:spPr>
          <a:xfrm>
            <a:off x="0" y="4919724"/>
            <a:ext cx="4060939" cy="1938276"/>
          </a:xfrm>
          <a:prstGeom prst="rect">
            <a:avLst/>
          </a:prstGeom>
        </p:spPr>
      </p:pic>
      <p:pic>
        <p:nvPicPr>
          <p:cNvPr id="10" name="Bildobjekt 9" descr="EUSBSR_graphic_blue.png"/>
          <p:cNvPicPr>
            <a:picLocks noChangeAspect="1"/>
          </p:cNvPicPr>
          <p:nvPr/>
        </p:nvPicPr>
        <p:blipFill>
          <a:blip r:embed="rId4">
            <a:alphaModFix amt="50000"/>
          </a:blip>
          <a:srcRect t="8645" r="28432"/>
          <a:stretch>
            <a:fillRect/>
          </a:stretch>
        </p:blipFill>
        <p:spPr>
          <a:xfrm>
            <a:off x="5196596" y="-10671"/>
            <a:ext cx="3955928" cy="1950527"/>
          </a:xfrm>
          <a:prstGeom prst="rect">
            <a:avLst/>
          </a:prstGeom>
        </p:spPr>
      </p:pic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3502212" y="3391539"/>
            <a:ext cx="5184587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3502212" y="4695481"/>
            <a:ext cx="5184587" cy="14306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3505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rebuchet MS"/>
              </a:defRPr>
            </a:lvl1pPr>
          </a:lstStyle>
          <a:p>
            <a:fld id="{85FE3C99-D648-E846-93AF-05500C37385E}" type="datetimeFigureOut">
              <a:rPr lang="sv-SE" smtClean="0"/>
              <a:pPr/>
              <a:t>2016-05-16</a:t>
            </a:fld>
            <a:r>
              <a:rPr lang="sv-SE" dirty="0" smtClean="0"/>
              <a:t> </a:t>
            </a:r>
            <a:endParaRPr lang="sv-SE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rebuchet MS"/>
              </a:defRPr>
            </a:lvl1pPr>
          </a:lstStyle>
          <a:p>
            <a:fld id="{A75FA628-5CBD-9C42-A9F5-85DBF2FE5CA3}" type="slidenum">
              <a:rPr lang="sv-SE" smtClean="0"/>
              <a:pPr/>
              <a:t>‹#›</a:t>
            </a:fld>
            <a:endParaRPr lang="sv-SE" dirty="0"/>
          </a:p>
        </p:txBody>
      </p:sp>
      <p:pic>
        <p:nvPicPr>
          <p:cNvPr id="7" name="Bildobjekt 6" descr="EUSBSR_logotype_high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2948" y="984443"/>
            <a:ext cx="5196573" cy="2036678"/>
          </a:xfrm>
          <a:prstGeom prst="rect">
            <a:avLst/>
          </a:prstGeom>
        </p:spPr>
      </p:pic>
      <p:cxnSp>
        <p:nvCxnSpPr>
          <p:cNvPr id="8" name="Rak 7"/>
          <p:cNvCxnSpPr/>
          <p:nvPr/>
        </p:nvCxnSpPr>
        <p:spPr>
          <a:xfrm>
            <a:off x="3625939" y="3284109"/>
            <a:ext cx="4919943" cy="1588"/>
          </a:xfrm>
          <a:prstGeom prst="line">
            <a:avLst/>
          </a:prstGeom>
          <a:ln w="63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xStyles>
    <p:titleStyle>
      <a:lvl1pPr algn="l" defTabSz="457200" rtl="0" eaLnBrk="1" latinLnBrk="0" hangingPunct="1">
        <a:spcBef>
          <a:spcPct val="0"/>
        </a:spcBef>
        <a:buNone/>
        <a:defRPr sz="2400" b="1" i="0" kern="1200">
          <a:solidFill>
            <a:schemeClr val="tx1"/>
          </a:solidFill>
          <a:latin typeface="Trebuchet MS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Tx/>
        <a:buNone/>
        <a:defRPr sz="1600" kern="1200">
          <a:solidFill>
            <a:schemeClr val="tx1"/>
          </a:solidFill>
          <a:latin typeface="Trebuchet MS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Trebuchet MS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Trebuchet MS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Trebuchet MS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Trebuchet MS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646881" y="1426673"/>
            <a:ext cx="8229600" cy="42805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646881" y="1946575"/>
            <a:ext cx="7146652" cy="41393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sv-SE" dirty="0" smtClean="0"/>
              <a:t>Klicka här för att ändra format på bakgrundstexten</a:t>
            </a:r>
          </a:p>
        </p:txBody>
      </p:sp>
      <p:pic>
        <p:nvPicPr>
          <p:cNvPr id="7" name="Bildobjekt 6" descr="EUSBSR_graphic_blue.png"/>
          <p:cNvPicPr>
            <a:picLocks noChangeAspect="1"/>
          </p:cNvPicPr>
          <p:nvPr/>
        </p:nvPicPr>
        <p:blipFill>
          <a:blip r:embed="rId5">
            <a:alphaModFix amt="50000"/>
          </a:blip>
          <a:srcRect t="8645" r="23676"/>
          <a:stretch>
            <a:fillRect/>
          </a:stretch>
        </p:blipFill>
        <p:spPr>
          <a:xfrm>
            <a:off x="6715407" y="-10671"/>
            <a:ext cx="2439266" cy="1127761"/>
          </a:xfrm>
          <a:prstGeom prst="rect">
            <a:avLst/>
          </a:prstGeom>
        </p:spPr>
      </p:pic>
      <p:pic>
        <p:nvPicPr>
          <p:cNvPr id="8" name="Bildobjekt 7" descr="EUSBSR_graphic_green.png"/>
          <p:cNvPicPr>
            <a:picLocks noChangeAspect="1"/>
          </p:cNvPicPr>
          <p:nvPr/>
        </p:nvPicPr>
        <p:blipFill>
          <a:blip r:embed="rId6">
            <a:alphaModFix amt="50000"/>
          </a:blip>
          <a:srcRect b="9509"/>
          <a:stretch>
            <a:fillRect/>
          </a:stretch>
        </p:blipFill>
        <p:spPr>
          <a:xfrm>
            <a:off x="457202" y="5751585"/>
            <a:ext cx="3483981" cy="1117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169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5" r:id="rId2"/>
    <p:sldLayoutId id="2147483676" r:id="rId3"/>
  </p:sldLayoutIdLst>
  <p:txStyles>
    <p:titleStyle>
      <a:lvl1pPr algn="l" defTabSz="457200" rtl="0" eaLnBrk="1" latinLnBrk="0" hangingPunct="1">
        <a:spcBef>
          <a:spcPct val="0"/>
        </a:spcBef>
        <a:buNone/>
        <a:defRPr sz="2000" b="1" i="0" kern="1200">
          <a:solidFill>
            <a:schemeClr val="tx1"/>
          </a:solidFill>
          <a:latin typeface="Trebuchet MS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tx1"/>
        </a:buClr>
        <a:buFont typeface="Arial"/>
        <a:buChar char="•"/>
        <a:defRPr sz="2000" i="0" kern="1200">
          <a:solidFill>
            <a:schemeClr val="tx1"/>
          </a:solidFill>
          <a:latin typeface="Calibri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Calibri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Calibri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Calibri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Calibri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46434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pic>
        <p:nvPicPr>
          <p:cNvPr id="7" name="Bildobjekt 6" descr="EUSBSR_logotype_high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3344" y="1220703"/>
            <a:ext cx="6877311" cy="269540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2400" b="1" i="0" kern="1200">
          <a:solidFill>
            <a:schemeClr val="tx1"/>
          </a:solidFill>
          <a:latin typeface="Trebuchet MS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 smtClean="0"/>
              <a:t>BONUS ESABALT: Enhanced Situational Awareness To Improve Maritime Safety in the Baltic 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02212" y="4643722"/>
            <a:ext cx="5430121" cy="1852611"/>
          </a:xfrm>
        </p:spPr>
        <p:txBody>
          <a:bodyPr>
            <a:normAutofit fontScale="77500" lnSpcReduction="20000"/>
          </a:bodyPr>
          <a:lstStyle/>
          <a:p>
            <a:pPr marL="0" indent="0"/>
            <a:r>
              <a:rPr lang="en-US" sz="2600" dirty="0" smtClean="0"/>
              <a:t>Policy </a:t>
            </a:r>
            <a:r>
              <a:rPr lang="en-US" sz="2600" dirty="0"/>
              <a:t>Area on Maritime Safety and Security (PA Safe)</a:t>
            </a:r>
            <a:endParaRPr lang="fi-FI" sz="2600" dirty="0" smtClean="0"/>
          </a:p>
          <a:p>
            <a:pPr marL="0" indent="0"/>
            <a:endParaRPr lang="fi-FI" sz="2600" dirty="0"/>
          </a:p>
          <a:p>
            <a:r>
              <a:rPr lang="fi-FI" sz="1800" dirty="0" smtClean="0"/>
              <a:t>Turku, 17 – 18 </a:t>
            </a:r>
            <a:r>
              <a:rPr lang="fi-FI" sz="1800" dirty="0" err="1" smtClean="0"/>
              <a:t>May</a:t>
            </a:r>
            <a:r>
              <a:rPr lang="fi-FI" sz="1800" dirty="0" smtClean="0"/>
              <a:t> 2016</a:t>
            </a:r>
            <a:endParaRPr lang="fi-FI" sz="1800" dirty="0"/>
          </a:p>
          <a:p>
            <a:endParaRPr lang="fi-FI" sz="1800" dirty="0"/>
          </a:p>
          <a:p>
            <a:r>
              <a:rPr lang="fi-FI" sz="1800" b="1" dirty="0" smtClean="0"/>
              <a:t>Sarang Thombre</a:t>
            </a:r>
          </a:p>
          <a:p>
            <a:r>
              <a:rPr lang="fi-FI" sz="1800" dirty="0" smtClean="0"/>
              <a:t>Finnish Geospatial Research Institute (FGI) </a:t>
            </a:r>
            <a:endParaRPr lang="fi-FI" sz="1800" dirty="0"/>
          </a:p>
          <a:p>
            <a:endParaRPr lang="fi-FI" sz="1800" dirty="0"/>
          </a:p>
          <a:p>
            <a:endParaRPr lang="fi-FI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357" y="4742666"/>
            <a:ext cx="1953133" cy="195313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487" y="3482432"/>
            <a:ext cx="2340869" cy="1161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/>
          <p:cNvSpPr>
            <a:spLocks noGrp="1"/>
          </p:cNvSpPr>
          <p:nvPr>
            <p:ph idx="1"/>
          </p:nvPr>
        </p:nvSpPr>
        <p:spPr>
          <a:xfrm>
            <a:off x="646881" y="1946575"/>
            <a:ext cx="8333346" cy="4139347"/>
          </a:xfrm>
        </p:spPr>
        <p:txBody>
          <a:bodyPr/>
          <a:lstStyle/>
          <a:p>
            <a:pPr lvl="0">
              <a:lnSpc>
                <a:spcPct val="200000"/>
              </a:lnSpc>
              <a:spcBef>
                <a:spcPts val="0"/>
              </a:spcBef>
            </a:pPr>
            <a:r>
              <a:rPr lang="en-GB" b="1" i="1" dirty="0" smtClean="0"/>
              <a:t>Lead partner: </a:t>
            </a:r>
            <a:r>
              <a:rPr lang="en-GB" dirty="0" smtClean="0"/>
              <a:t>Finnish Geospatial Research Institute (FGI)</a:t>
            </a:r>
            <a:endParaRPr lang="fi-FI" sz="1800" dirty="0"/>
          </a:p>
          <a:p>
            <a:pPr lvl="0">
              <a:lnSpc>
                <a:spcPct val="200000"/>
              </a:lnSpc>
              <a:spcBef>
                <a:spcPts val="0"/>
              </a:spcBef>
            </a:pPr>
            <a:r>
              <a:rPr lang="en-GB" b="1" i="1" dirty="0"/>
              <a:t>Participating </a:t>
            </a:r>
            <a:r>
              <a:rPr lang="en-GB" b="1" i="1" dirty="0" smtClean="0"/>
              <a:t>countries/organisations: </a:t>
            </a:r>
            <a:r>
              <a:rPr lang="en-GB" dirty="0" smtClean="0"/>
              <a:t>(1) </a:t>
            </a:r>
            <a:r>
              <a:rPr lang="en-GB" dirty="0" smtClean="0"/>
              <a:t>Furuno Finland Oy, (2) SSPA Sweden AB, (3) Maritime University of Szczecin Poland.</a:t>
            </a:r>
            <a:endParaRPr lang="fi-FI" sz="1800" b="1" dirty="0"/>
          </a:p>
          <a:p>
            <a:pPr lvl="0">
              <a:lnSpc>
                <a:spcPct val="200000"/>
              </a:lnSpc>
              <a:spcBef>
                <a:spcPts val="0"/>
              </a:spcBef>
            </a:pPr>
            <a:r>
              <a:rPr lang="en-GB" b="1" i="1" dirty="0" smtClean="0"/>
              <a:t>Estimated duration and deadline: </a:t>
            </a:r>
            <a:r>
              <a:rPr lang="en-GB" dirty="0" smtClean="0"/>
              <a:t>Spring 2014 – Spring 2016</a:t>
            </a:r>
            <a:endParaRPr lang="fi-FI" sz="1800" b="1" i="1" dirty="0"/>
          </a:p>
          <a:p>
            <a:pPr lvl="0">
              <a:lnSpc>
                <a:spcPct val="200000"/>
              </a:lnSpc>
              <a:spcBef>
                <a:spcPts val="0"/>
              </a:spcBef>
            </a:pPr>
            <a:r>
              <a:rPr lang="en-GB" b="1" i="1" dirty="0"/>
              <a:t>Amount of </a:t>
            </a:r>
            <a:r>
              <a:rPr lang="en-GB" b="1" i="1" dirty="0" smtClean="0"/>
              <a:t>funding</a:t>
            </a:r>
            <a:r>
              <a:rPr lang="en-GB" b="1" dirty="0" smtClean="0"/>
              <a:t>:</a:t>
            </a:r>
            <a:r>
              <a:rPr lang="en-GB" dirty="0" smtClean="0"/>
              <a:t> </a:t>
            </a:r>
            <a:r>
              <a:rPr lang="en-GB" sz="2000" b="1" i="1" dirty="0" smtClean="0"/>
              <a:t> </a:t>
            </a:r>
            <a:r>
              <a:rPr lang="en-GB" sz="2000" dirty="0" smtClean="0"/>
              <a:t>~650,000 €, EU BONUS Programme.</a:t>
            </a:r>
            <a:endParaRPr lang="fi-FI" sz="2000" dirty="0"/>
          </a:p>
          <a:p>
            <a:pPr>
              <a:lnSpc>
                <a:spcPct val="200000"/>
              </a:lnSpc>
              <a:spcBef>
                <a:spcPts val="0"/>
              </a:spcBef>
            </a:pPr>
            <a:r>
              <a:rPr lang="en-GB" b="1" i="1" dirty="0" smtClean="0"/>
              <a:t>Link </a:t>
            </a:r>
            <a:r>
              <a:rPr lang="en-GB" b="1" i="1" dirty="0"/>
              <a:t>to </a:t>
            </a:r>
            <a:r>
              <a:rPr lang="en-GB" b="1" i="1" dirty="0" smtClean="0"/>
              <a:t>website: </a:t>
            </a:r>
            <a:r>
              <a:rPr lang="en-GB" dirty="0" smtClean="0"/>
              <a:t>www.ESABALT.org</a:t>
            </a:r>
            <a:endParaRPr lang="fi-FI" b="1" dirty="0"/>
          </a:p>
        </p:txBody>
      </p:sp>
      <p:sp>
        <p:nvSpPr>
          <p:cNvPr id="3" name="Sisällön paikkamerkki 2"/>
          <p:cNvSpPr>
            <a:spLocks noGrp="1"/>
          </p:cNvSpPr>
          <p:nvPr>
            <p:ph sz="quarter" idx="13"/>
          </p:nvPr>
        </p:nvSpPr>
        <p:spPr>
          <a:xfrm>
            <a:off x="360003" y="204715"/>
            <a:ext cx="6013501" cy="485817"/>
          </a:xfrm>
        </p:spPr>
        <p:txBody>
          <a:bodyPr/>
          <a:lstStyle/>
          <a:p>
            <a:r>
              <a:rPr lang="fi-FI" dirty="0" smtClean="0"/>
              <a:t>BONUS ESABALT: Enhanced Situational Awareness to Improve Maritime Safety in the Baltic </a:t>
            </a:r>
            <a:endParaRPr lang="fi-FI" dirty="0"/>
          </a:p>
        </p:txBody>
      </p:sp>
      <p:sp>
        <p:nvSpPr>
          <p:cNvPr id="4" name="Otsikk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Details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577918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/>
          <p:cNvSpPr>
            <a:spLocks noGrp="1"/>
          </p:cNvSpPr>
          <p:nvPr>
            <p:ph idx="1"/>
          </p:nvPr>
        </p:nvSpPr>
        <p:spPr>
          <a:xfrm>
            <a:off x="646881" y="1946575"/>
            <a:ext cx="8333346" cy="4139347"/>
          </a:xfrm>
        </p:spPr>
        <p:txBody>
          <a:bodyPr/>
          <a:lstStyle/>
          <a:p>
            <a:pPr lvl="0">
              <a:lnSpc>
                <a:spcPct val="150000"/>
              </a:lnSpc>
              <a:spcBef>
                <a:spcPts val="0"/>
              </a:spcBef>
            </a:pPr>
            <a:r>
              <a:rPr lang="fi-FI" dirty="0" smtClean="0"/>
              <a:t>User-driven maritime data crowdsharing</a:t>
            </a:r>
          </a:p>
          <a:p>
            <a:pPr lvl="0">
              <a:lnSpc>
                <a:spcPct val="150000"/>
              </a:lnSpc>
              <a:spcBef>
                <a:spcPts val="0"/>
              </a:spcBef>
            </a:pPr>
            <a:r>
              <a:rPr lang="fi-FI" dirty="0" smtClean="0"/>
              <a:t>Semi-autonomous vessel data collection</a:t>
            </a:r>
          </a:p>
          <a:p>
            <a:pPr lvl="0">
              <a:lnSpc>
                <a:spcPct val="150000"/>
              </a:lnSpc>
              <a:spcBef>
                <a:spcPts val="0"/>
              </a:spcBef>
            </a:pPr>
            <a:r>
              <a:rPr lang="fi-FI" dirty="0" smtClean="0"/>
              <a:t>Involving leisure boats in maritime situational awareness and environmental reporting</a:t>
            </a:r>
          </a:p>
          <a:p>
            <a:pPr lvl="0">
              <a:lnSpc>
                <a:spcPct val="150000"/>
              </a:lnSpc>
              <a:spcBef>
                <a:spcPts val="0"/>
              </a:spcBef>
            </a:pPr>
            <a:r>
              <a:rPr lang="fi-FI" dirty="0" smtClean="0"/>
              <a:t>Cross-border, cross-sector information exchange</a:t>
            </a:r>
          </a:p>
          <a:p>
            <a:pPr lvl="0">
              <a:lnSpc>
                <a:spcPct val="150000"/>
              </a:lnSpc>
              <a:spcBef>
                <a:spcPts val="0"/>
              </a:spcBef>
            </a:pPr>
            <a:r>
              <a:rPr lang="fi-FI" dirty="0" smtClean="0"/>
              <a:t>Proof-of-concept demo using ship system simulators and case scenarios</a:t>
            </a:r>
          </a:p>
          <a:p>
            <a:pPr lvl="0">
              <a:lnSpc>
                <a:spcPct val="150000"/>
              </a:lnSpc>
              <a:spcBef>
                <a:spcPts val="0"/>
              </a:spcBef>
            </a:pPr>
            <a:r>
              <a:rPr lang="fi-FI" dirty="0" smtClean="0"/>
              <a:t>Technology Readiness Level 4: technology demonstrated </a:t>
            </a:r>
            <a:r>
              <a:rPr lang="fi-FI" dirty="0"/>
              <a:t>in laboratory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sz="quarter" idx="13"/>
          </p:nvPr>
        </p:nvSpPr>
        <p:spPr>
          <a:xfrm>
            <a:off x="360003" y="204715"/>
            <a:ext cx="6013501" cy="485817"/>
          </a:xfrm>
        </p:spPr>
        <p:txBody>
          <a:bodyPr/>
          <a:lstStyle/>
          <a:p>
            <a:r>
              <a:rPr lang="fi-FI" dirty="0" smtClean="0"/>
              <a:t>BONUS ESABALT: Enhanced Situational Awareness to Improve Maritime Safety in the Baltic </a:t>
            </a:r>
            <a:endParaRPr lang="fi-FI" dirty="0"/>
          </a:p>
        </p:txBody>
      </p:sp>
      <p:sp>
        <p:nvSpPr>
          <p:cNvPr id="4" name="Otsikk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</a:t>
            </a:r>
            <a:r>
              <a:rPr lang="en-US" dirty="0" smtClean="0"/>
              <a:t>Details: </a:t>
            </a:r>
            <a:r>
              <a:rPr lang="en-GB" i="1" dirty="0"/>
              <a:t>Main </a:t>
            </a:r>
            <a:r>
              <a:rPr lang="en-GB" i="1" dirty="0" smtClean="0"/>
              <a:t>Themes Addressed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67079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/>
          <p:cNvSpPr>
            <a:spLocks noGrp="1"/>
          </p:cNvSpPr>
          <p:nvPr>
            <p:ph idx="1"/>
          </p:nvPr>
        </p:nvSpPr>
        <p:spPr>
          <a:xfrm>
            <a:off x="646881" y="1946575"/>
            <a:ext cx="7146652" cy="4501850"/>
          </a:xfrm>
        </p:spPr>
        <p:txBody>
          <a:bodyPr/>
          <a:lstStyle/>
          <a:p>
            <a:r>
              <a:rPr lang="fi-FI" dirty="0" smtClean="0">
                <a:solidFill>
                  <a:schemeClr val="bg1">
                    <a:lumMod val="75000"/>
                  </a:schemeClr>
                </a:solidFill>
              </a:rPr>
              <a:t>Concept Definition</a:t>
            </a:r>
          </a:p>
          <a:p>
            <a:r>
              <a:rPr lang="fi-FI" dirty="0" smtClean="0">
                <a:solidFill>
                  <a:schemeClr val="bg1">
                    <a:lumMod val="75000"/>
                  </a:schemeClr>
                </a:solidFill>
              </a:rPr>
              <a:t>Stakeholder Analysis (End-users and Requirements)</a:t>
            </a:r>
          </a:p>
          <a:p>
            <a:r>
              <a:rPr lang="fi-FI" dirty="0" smtClean="0">
                <a:solidFill>
                  <a:schemeClr val="bg1">
                    <a:lumMod val="75000"/>
                  </a:schemeClr>
                </a:solidFill>
              </a:rPr>
              <a:t>State-of-theArt Technology Review</a:t>
            </a:r>
          </a:p>
          <a:p>
            <a:r>
              <a:rPr lang="fi-FI" dirty="0" smtClean="0">
                <a:solidFill>
                  <a:schemeClr val="bg1">
                    <a:lumMod val="75000"/>
                  </a:schemeClr>
                </a:solidFill>
              </a:rPr>
              <a:t>System Architecture and Functional Description</a:t>
            </a:r>
          </a:p>
          <a:p>
            <a:r>
              <a:rPr lang="fi-FI" dirty="0" smtClean="0">
                <a:solidFill>
                  <a:schemeClr val="bg1">
                    <a:lumMod val="75000"/>
                  </a:schemeClr>
                </a:solidFill>
              </a:rPr>
              <a:t>Proof-of-Concept Demonstrator</a:t>
            </a:r>
          </a:p>
          <a:p>
            <a:r>
              <a:rPr lang="fi-FI" dirty="0" smtClean="0">
                <a:solidFill>
                  <a:schemeClr val="bg1">
                    <a:lumMod val="75000"/>
                  </a:schemeClr>
                </a:solidFill>
              </a:rPr>
              <a:t>Economic and Non-Economic Feasibility Analysis</a:t>
            </a:r>
          </a:p>
          <a:p>
            <a:r>
              <a:rPr lang="fi-FI" dirty="0" smtClean="0"/>
              <a:t>Future Roadmap – ESABALT 2.0?</a:t>
            </a:r>
          </a:p>
          <a:p>
            <a:r>
              <a:rPr lang="fi-FI" dirty="0" smtClean="0"/>
              <a:t>EU BONUS 2015: Blue Baltic Funding Call</a:t>
            </a:r>
          </a:p>
          <a:p>
            <a:r>
              <a:rPr lang="fi-FI" dirty="0" smtClean="0"/>
              <a:t>Additional Consortium Members, New Application Scenarios</a:t>
            </a:r>
          </a:p>
          <a:p>
            <a:r>
              <a:rPr lang="fi-FI" dirty="0" smtClean="0"/>
              <a:t>Publications – 5 Journal articles (1 ISI-indexed), 2 conference papers awarded</a:t>
            </a:r>
          </a:p>
          <a:p>
            <a:r>
              <a:rPr lang="fi-FI" dirty="0" smtClean="0"/>
              <a:t>Multiple Dissemination Events</a:t>
            </a:r>
          </a:p>
          <a:p>
            <a:endParaRPr lang="fi-FI" dirty="0"/>
          </a:p>
        </p:txBody>
      </p:sp>
      <p:sp>
        <p:nvSpPr>
          <p:cNvPr id="4" name="Otsikk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Progress </a:t>
            </a:r>
            <a:endParaRPr lang="fi-FI" dirty="0"/>
          </a:p>
        </p:txBody>
      </p:sp>
      <p:sp>
        <p:nvSpPr>
          <p:cNvPr id="6" name="Sisällön paikkamerkki 2"/>
          <p:cNvSpPr>
            <a:spLocks noGrp="1"/>
          </p:cNvSpPr>
          <p:nvPr>
            <p:ph sz="quarter" idx="13"/>
          </p:nvPr>
        </p:nvSpPr>
        <p:spPr>
          <a:xfrm>
            <a:off x="360003" y="204715"/>
            <a:ext cx="6013501" cy="485817"/>
          </a:xfrm>
        </p:spPr>
        <p:txBody>
          <a:bodyPr/>
          <a:lstStyle/>
          <a:p>
            <a:r>
              <a:rPr lang="fi-FI" dirty="0" smtClean="0"/>
              <a:t>BONUS ESABALT: Enhanced Situational Awareness to Improve Maritime Safety in the Baltic 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88828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tsikko 3"/>
          <p:cNvSpPr>
            <a:spLocks noGrp="1"/>
          </p:cNvSpPr>
          <p:nvPr>
            <p:ph type="title"/>
          </p:nvPr>
        </p:nvSpPr>
        <p:spPr>
          <a:xfrm>
            <a:off x="646881" y="973481"/>
            <a:ext cx="8229600" cy="519902"/>
          </a:xfrm>
        </p:spPr>
        <p:txBody>
          <a:bodyPr/>
          <a:lstStyle/>
          <a:p>
            <a:r>
              <a:rPr lang="en-US" dirty="0" smtClean="0"/>
              <a:t>Future Roadmap – ESABALT 2.0?</a:t>
            </a:r>
            <a:endParaRPr lang="fi-FI" dirty="0"/>
          </a:p>
        </p:txBody>
      </p:sp>
      <p:sp>
        <p:nvSpPr>
          <p:cNvPr id="6" name="Sisällön paikkamerkki 2"/>
          <p:cNvSpPr>
            <a:spLocks noGrp="1"/>
          </p:cNvSpPr>
          <p:nvPr>
            <p:ph sz="quarter" idx="13"/>
          </p:nvPr>
        </p:nvSpPr>
        <p:spPr>
          <a:xfrm>
            <a:off x="360003" y="204715"/>
            <a:ext cx="6013501" cy="485817"/>
          </a:xfrm>
        </p:spPr>
        <p:txBody>
          <a:bodyPr/>
          <a:lstStyle/>
          <a:p>
            <a:r>
              <a:rPr lang="fi-FI" dirty="0" smtClean="0"/>
              <a:t>BONUS ESABALT: Enhanced Situational Awareness to Improve Maritime Safety in the Baltic </a:t>
            </a:r>
            <a:endParaRPr lang="fi-FI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78" y="1493383"/>
            <a:ext cx="5090333" cy="5259541"/>
          </a:xfrm>
          <a:prstGeom prst="rect">
            <a:avLst/>
          </a:prstGeom>
        </p:spPr>
      </p:pic>
      <p:sp>
        <p:nvSpPr>
          <p:cNvPr id="7" name="Sisällön paikkamerkki 1"/>
          <p:cNvSpPr>
            <a:spLocks noGrp="1"/>
          </p:cNvSpPr>
          <p:nvPr>
            <p:ph idx="1"/>
          </p:nvPr>
        </p:nvSpPr>
        <p:spPr>
          <a:xfrm>
            <a:off x="5448298" y="1562099"/>
            <a:ext cx="3543301" cy="4886325"/>
          </a:xfrm>
        </p:spPr>
        <p:txBody>
          <a:bodyPr/>
          <a:lstStyle/>
          <a:p>
            <a:pPr algn="just"/>
            <a:r>
              <a:rPr lang="fi-FI" sz="1600" b="1" dirty="0"/>
              <a:t>VTT Technical Research Center, Finland: </a:t>
            </a:r>
            <a:r>
              <a:rPr lang="fi-FI" sz="1600" dirty="0"/>
              <a:t>Human Factors, Stakeholder Analysis</a:t>
            </a:r>
          </a:p>
          <a:p>
            <a:pPr algn="just"/>
            <a:r>
              <a:rPr lang="fi-FI" sz="1600" b="1" dirty="0" smtClean="0"/>
              <a:t>German Aerospace Center (DLR): </a:t>
            </a:r>
            <a:r>
              <a:rPr lang="fi-FI" sz="1600" dirty="0" smtClean="0"/>
              <a:t>NRT MSA Platform based on EO</a:t>
            </a:r>
          </a:p>
          <a:p>
            <a:pPr algn="just"/>
            <a:r>
              <a:rPr lang="fi-FI" sz="1600" b="1" dirty="0"/>
              <a:t>MUS Poland: </a:t>
            </a:r>
            <a:r>
              <a:rPr lang="fi-FI" sz="1600" dirty="0"/>
              <a:t>Database Design, Ship Collission Avoidance</a:t>
            </a:r>
          </a:p>
          <a:p>
            <a:pPr algn="just"/>
            <a:r>
              <a:rPr lang="fi-FI" sz="1600" b="1" dirty="0" smtClean="0"/>
              <a:t>Institute of Environmental Solutions, Latvia: </a:t>
            </a:r>
            <a:r>
              <a:rPr lang="fi-FI" sz="1600" dirty="0" smtClean="0"/>
              <a:t>Citizen Science, Citizen Reporting using CS Toolkit, Environmental Monitoring using Aerial RS</a:t>
            </a:r>
          </a:p>
          <a:p>
            <a:pPr algn="just"/>
            <a:r>
              <a:rPr lang="fi-FI" sz="1600" b="1" dirty="0"/>
              <a:t>True Heading, Sweden: </a:t>
            </a:r>
            <a:r>
              <a:rPr lang="fi-FI" sz="1600" dirty="0"/>
              <a:t>Ship System Platform </a:t>
            </a:r>
            <a:r>
              <a:rPr lang="fi-FI" sz="1600" dirty="0" smtClean="0"/>
              <a:t>on smartphones for </a:t>
            </a:r>
            <a:r>
              <a:rPr lang="fi-FI" sz="1600" dirty="0"/>
              <a:t>Leisure Boats</a:t>
            </a:r>
          </a:p>
          <a:p>
            <a:pPr algn="just"/>
            <a:r>
              <a:rPr lang="fi-FI" sz="1600" b="1" dirty="0" smtClean="0"/>
              <a:t>ATUIN, Latvia:</a:t>
            </a:r>
            <a:r>
              <a:rPr lang="fi-FI" sz="1600" dirty="0" smtClean="0"/>
              <a:t> Monitoring of Fishing Vessels, Harbor Entry for Latvian BG</a:t>
            </a:r>
          </a:p>
          <a:p>
            <a:pPr algn="just"/>
            <a:r>
              <a:rPr lang="fi-FI" sz="1600" b="1" dirty="0" smtClean="0"/>
              <a:t>FGI Finland, SSPA Sweden: </a:t>
            </a:r>
            <a:r>
              <a:rPr lang="fi-FI" sz="1600" dirty="0" smtClean="0"/>
              <a:t>Intelligent Navigation, Algorithms for Maritime Safety</a:t>
            </a:r>
          </a:p>
        </p:txBody>
      </p:sp>
    </p:spTree>
    <p:extLst>
      <p:ext uri="{BB962C8B-B14F-4D97-AF65-F5344CB8AC3E}">
        <p14:creationId xmlns:p14="http://schemas.microsoft.com/office/powerpoint/2010/main" val="2369012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Dissemination:</a:t>
            </a:r>
          </a:p>
          <a:p>
            <a:pPr lvl="1"/>
            <a:r>
              <a:rPr lang="fi-FI" sz="1800" dirty="0" smtClean="0"/>
              <a:t>Press Release at EU BONUS HQ in Helsinki</a:t>
            </a:r>
          </a:p>
          <a:p>
            <a:pPr lvl="1"/>
            <a:r>
              <a:rPr lang="fi-FI" sz="1800" dirty="0" smtClean="0"/>
              <a:t>Outreach Campaign for EU BONUS Projects related to PA SAFE organized by BONUS SHEBA in Almedalen, SE</a:t>
            </a:r>
          </a:p>
          <a:p>
            <a:endParaRPr lang="fi-FI" sz="1000" dirty="0" smtClean="0"/>
          </a:p>
          <a:p>
            <a:r>
              <a:rPr lang="fi-FI" dirty="0" smtClean="0"/>
              <a:t>1 Journal/Conference article on the results of the proof-of-concept demonstrator</a:t>
            </a:r>
          </a:p>
          <a:p>
            <a:endParaRPr lang="fi-FI" dirty="0" smtClean="0"/>
          </a:p>
          <a:p>
            <a:r>
              <a:rPr lang="fi-FI" dirty="0" smtClean="0"/>
              <a:t>Contd…</a:t>
            </a:r>
          </a:p>
        </p:txBody>
      </p:sp>
      <p:sp>
        <p:nvSpPr>
          <p:cNvPr id="4" name="Otsikk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activities</a:t>
            </a:r>
            <a:endParaRPr lang="fi-FI" dirty="0"/>
          </a:p>
        </p:txBody>
      </p:sp>
      <p:sp>
        <p:nvSpPr>
          <p:cNvPr id="6" name="Sisällön paikkamerkki 2"/>
          <p:cNvSpPr>
            <a:spLocks noGrp="1"/>
          </p:cNvSpPr>
          <p:nvPr>
            <p:ph sz="quarter" idx="13"/>
          </p:nvPr>
        </p:nvSpPr>
        <p:spPr>
          <a:xfrm>
            <a:off x="360003" y="204715"/>
            <a:ext cx="6013501" cy="485817"/>
          </a:xfrm>
        </p:spPr>
        <p:txBody>
          <a:bodyPr/>
          <a:lstStyle/>
          <a:p>
            <a:r>
              <a:rPr lang="fi-FI" dirty="0" smtClean="0"/>
              <a:t>BONUS ESABALT: Enhanced Situational Awareness to Improve Maritime Safety in the Baltic 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496396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/>
          <p:cNvSpPr>
            <a:spLocks noGrp="1"/>
          </p:cNvSpPr>
          <p:nvPr>
            <p:ph idx="1"/>
          </p:nvPr>
        </p:nvSpPr>
        <p:spPr>
          <a:xfrm>
            <a:off x="646881" y="1946576"/>
            <a:ext cx="8229600" cy="1396700"/>
          </a:xfrm>
        </p:spPr>
        <p:txBody>
          <a:bodyPr/>
          <a:lstStyle/>
          <a:p>
            <a:r>
              <a:rPr lang="fi-FI" dirty="0" smtClean="0"/>
              <a:t>Innovative application scenarios:</a:t>
            </a:r>
          </a:p>
          <a:p>
            <a:pPr lvl="1"/>
            <a:r>
              <a:rPr lang="fi-FI" sz="1800" dirty="0" smtClean="0"/>
              <a:t>Marking fishing nets along sailing routes</a:t>
            </a:r>
          </a:p>
          <a:p>
            <a:pPr lvl="1"/>
            <a:r>
              <a:rPr lang="fi-FI" sz="1800" dirty="0" smtClean="0"/>
              <a:t>Automated Driving Test Range in Lapland, Finland (Aurora SnowBox) – data crowdsharing among autonomous cars for improved safety?</a:t>
            </a:r>
            <a:endParaRPr lang="fi-FI" sz="1800" dirty="0"/>
          </a:p>
        </p:txBody>
      </p:sp>
      <p:sp>
        <p:nvSpPr>
          <p:cNvPr id="4" name="Otsikk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activities</a:t>
            </a:r>
            <a:endParaRPr lang="fi-FI" dirty="0"/>
          </a:p>
        </p:txBody>
      </p:sp>
      <p:sp>
        <p:nvSpPr>
          <p:cNvPr id="6" name="Sisällön paikkamerkki 2"/>
          <p:cNvSpPr>
            <a:spLocks noGrp="1"/>
          </p:cNvSpPr>
          <p:nvPr>
            <p:ph sz="quarter" idx="13"/>
          </p:nvPr>
        </p:nvSpPr>
        <p:spPr>
          <a:xfrm>
            <a:off x="360003" y="204715"/>
            <a:ext cx="6013501" cy="485817"/>
          </a:xfrm>
        </p:spPr>
        <p:txBody>
          <a:bodyPr/>
          <a:lstStyle/>
          <a:p>
            <a:r>
              <a:rPr lang="fi-FI" dirty="0" smtClean="0"/>
              <a:t>BONUS ESABALT: Enhanced Situational Awareness to Improve Maritime Safety in the Baltic </a:t>
            </a:r>
            <a:endParaRPr lang="fi-FI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3462207"/>
            <a:ext cx="4324350" cy="2873031"/>
          </a:xfrm>
          <a:prstGeom prst="rect">
            <a:avLst/>
          </a:prstGeom>
        </p:spPr>
      </p:pic>
      <p:pic>
        <p:nvPicPr>
          <p:cNvPr id="1028" name="Picture 4" descr="https://cdn-360-content.s3.amazonaws.com/uploads/2015/06/LiveRoad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7099" y="3462207"/>
            <a:ext cx="4059717" cy="2873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isällön paikkamerkki 1"/>
          <p:cNvSpPr txBox="1">
            <a:spLocks/>
          </p:cNvSpPr>
          <p:nvPr/>
        </p:nvSpPr>
        <p:spPr>
          <a:xfrm>
            <a:off x="5309847" y="6348239"/>
            <a:ext cx="3486969" cy="3584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tx1"/>
              </a:buClr>
              <a:buFont typeface="Arial"/>
              <a:buChar char="•"/>
              <a:defRPr sz="2000" i="0" kern="1200">
                <a:solidFill>
                  <a:schemeClr val="tx1"/>
                </a:solidFill>
                <a:latin typeface="Calibri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Calibri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Calibri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Calibri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Calibri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sz="1800" dirty="0" smtClean="0"/>
              <a:t>Photo credit: HERE Ltd., Finland</a:t>
            </a:r>
            <a:endParaRPr lang="fi-FI" sz="1800" dirty="0"/>
          </a:p>
        </p:txBody>
      </p:sp>
    </p:spTree>
    <p:extLst>
      <p:ext uri="{BB962C8B-B14F-4D97-AF65-F5344CB8AC3E}">
        <p14:creationId xmlns:p14="http://schemas.microsoft.com/office/powerpoint/2010/main" val="21374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>
          <a:xfrm>
            <a:off x="0" y="766764"/>
            <a:ext cx="9144000" cy="446087"/>
          </a:xfrm>
        </p:spPr>
        <p:txBody>
          <a:bodyPr/>
          <a:lstStyle/>
          <a:p>
            <a:pPr algn="ctr"/>
            <a:r>
              <a:rPr lang="en-US" altLang="fi-FI" dirty="0" smtClean="0">
                <a:solidFill>
                  <a:srgbClr val="0000FF"/>
                </a:solidFill>
              </a:rPr>
              <a:t>2016 European Navigation Conference</a:t>
            </a:r>
            <a:endParaRPr lang="en-US" altLang="fi-FI" sz="3200" dirty="0" smtClean="0">
              <a:solidFill>
                <a:srgbClr val="0000FF"/>
              </a:solidFill>
            </a:endParaRPr>
          </a:p>
        </p:txBody>
      </p:sp>
      <p:sp>
        <p:nvSpPr>
          <p:cNvPr id="40963" name="Title 1"/>
          <p:cNvSpPr txBox="1">
            <a:spLocks/>
          </p:cNvSpPr>
          <p:nvPr/>
        </p:nvSpPr>
        <p:spPr bwMode="auto">
          <a:xfrm>
            <a:off x="-15875" y="908050"/>
            <a:ext cx="9144000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ts val="900"/>
              </a:spcBef>
              <a:buClr>
                <a:srgbClr val="FF7900"/>
              </a:buClr>
              <a:buSzPct val="80000"/>
              <a:buChar char="•"/>
              <a:defRPr sz="2000"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 marL="542925" indent="-180975" eaLnBrk="0" hangingPunct="0">
              <a:spcBef>
                <a:spcPts val="900"/>
              </a:spcBef>
              <a:buClr>
                <a:srgbClr val="FF7900"/>
              </a:buClr>
              <a:buSzPct val="80000"/>
              <a:buChar char="•"/>
              <a:defRPr sz="2000"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 marL="809625" indent="-171450" eaLnBrk="0" hangingPunct="0">
              <a:spcBef>
                <a:spcPts val="900"/>
              </a:spcBef>
              <a:buClr>
                <a:srgbClr val="FF7900"/>
              </a:buClr>
              <a:buSzPct val="80000"/>
              <a:buChar char="•"/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 marL="1162050" indent="-180975" eaLnBrk="0" hangingPunct="0">
              <a:spcBef>
                <a:spcPts val="900"/>
              </a:spcBef>
              <a:buClr>
                <a:srgbClr val="FF7900"/>
              </a:buClr>
              <a:buSzPct val="80000"/>
              <a:buChar char="•"/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 marL="1524000" indent="-180975" eaLnBrk="0" hangingPunct="0">
              <a:spcBef>
                <a:spcPts val="900"/>
              </a:spcBef>
              <a:buClr>
                <a:srgbClr val="FF7900"/>
              </a:buClr>
              <a:buSzPct val="80000"/>
              <a:buChar char="•"/>
              <a:defRPr sz="1600"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1981200" indent="-180975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FF7900"/>
              </a:buClr>
              <a:buSzPct val="80000"/>
              <a:buChar char="•"/>
              <a:defRPr sz="1600"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438400" indent="-180975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FF7900"/>
              </a:buClr>
              <a:buSzPct val="80000"/>
              <a:buChar char="•"/>
              <a:defRPr sz="1600"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2895600" indent="-180975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FF7900"/>
              </a:buClr>
              <a:buSzPct val="80000"/>
              <a:buChar char="•"/>
              <a:defRPr sz="1600"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352800" indent="-180975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FF7900"/>
              </a:buClr>
              <a:buSzPct val="80000"/>
              <a:buChar char="•"/>
              <a:defRPr sz="1600"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fi-FI" sz="1800" dirty="0">
                <a:solidFill>
                  <a:schemeClr val="tx1"/>
                </a:solidFill>
                <a:latin typeface="Georgia" pitchFamily="18" charset="0"/>
              </a:rPr>
              <a:t>Helsinki, Finland</a:t>
            </a:r>
            <a:br>
              <a:rPr lang="en-US" altLang="fi-FI" sz="1800" dirty="0">
                <a:solidFill>
                  <a:schemeClr val="tx1"/>
                </a:solidFill>
                <a:latin typeface="Georgia" pitchFamily="18" charset="0"/>
              </a:rPr>
            </a:br>
            <a:r>
              <a:rPr lang="en-US" altLang="fi-FI" sz="1800" dirty="0">
                <a:solidFill>
                  <a:schemeClr val="tx1"/>
                </a:solidFill>
                <a:latin typeface="Georgia" pitchFamily="18" charset="0"/>
              </a:rPr>
              <a:t>May 30 – 2 June, 2016</a:t>
            </a:r>
          </a:p>
        </p:txBody>
      </p:sp>
      <p:pic>
        <p:nvPicPr>
          <p:cNvPr id="40964" name="Picture 2" descr="http://www.helsinki.fi/lc2015/images/helsink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900" y="2205038"/>
            <a:ext cx="5632450" cy="374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5" name="Title 1"/>
          <p:cNvSpPr txBox="1">
            <a:spLocks/>
          </p:cNvSpPr>
          <p:nvPr/>
        </p:nvSpPr>
        <p:spPr bwMode="auto">
          <a:xfrm>
            <a:off x="2611438" y="6021388"/>
            <a:ext cx="3887787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ts val="900"/>
              </a:spcBef>
              <a:buClr>
                <a:srgbClr val="FF7900"/>
              </a:buClr>
              <a:buSzPct val="80000"/>
              <a:buChar char="•"/>
              <a:defRPr sz="2000"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 marL="542925" indent="-180975" eaLnBrk="0" hangingPunct="0">
              <a:spcBef>
                <a:spcPts val="900"/>
              </a:spcBef>
              <a:buClr>
                <a:srgbClr val="FF7900"/>
              </a:buClr>
              <a:buSzPct val="80000"/>
              <a:buChar char="•"/>
              <a:defRPr sz="2000"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 marL="809625" indent="-171450" eaLnBrk="0" hangingPunct="0">
              <a:spcBef>
                <a:spcPts val="900"/>
              </a:spcBef>
              <a:buClr>
                <a:srgbClr val="FF7900"/>
              </a:buClr>
              <a:buSzPct val="80000"/>
              <a:buChar char="•"/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 marL="1162050" indent="-180975" eaLnBrk="0" hangingPunct="0">
              <a:spcBef>
                <a:spcPts val="900"/>
              </a:spcBef>
              <a:buClr>
                <a:srgbClr val="FF7900"/>
              </a:buClr>
              <a:buSzPct val="80000"/>
              <a:buChar char="•"/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 marL="1524000" indent="-180975" eaLnBrk="0" hangingPunct="0">
              <a:spcBef>
                <a:spcPts val="900"/>
              </a:spcBef>
              <a:buClr>
                <a:srgbClr val="FF7900"/>
              </a:buClr>
              <a:buSzPct val="80000"/>
              <a:buChar char="•"/>
              <a:defRPr sz="1600"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1981200" indent="-180975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FF7900"/>
              </a:buClr>
              <a:buSzPct val="80000"/>
              <a:buChar char="•"/>
              <a:defRPr sz="1600"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438400" indent="-180975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FF7900"/>
              </a:buClr>
              <a:buSzPct val="80000"/>
              <a:buChar char="•"/>
              <a:defRPr sz="1600"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2895600" indent="-180975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FF7900"/>
              </a:buClr>
              <a:buSzPct val="80000"/>
              <a:buChar char="•"/>
              <a:defRPr sz="1600"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352800" indent="-180975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FF7900"/>
              </a:buClr>
              <a:buSzPct val="80000"/>
              <a:buChar char="•"/>
              <a:defRPr sz="1600"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fi-FI" sz="3200">
                <a:solidFill>
                  <a:srgbClr val="0000FF"/>
                </a:solidFill>
                <a:latin typeface="Georgia" pitchFamily="18" charset="0"/>
              </a:rPr>
              <a:t>www.enc2016.eu</a:t>
            </a:r>
          </a:p>
        </p:txBody>
      </p:sp>
      <p:pic>
        <p:nvPicPr>
          <p:cNvPr id="40966" name="Picture 3" descr="ENC2016_logo_for_wor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1163638"/>
            <a:ext cx="1257300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7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8" y="1876425"/>
            <a:ext cx="722312" cy="72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8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38" y="2782888"/>
            <a:ext cx="71755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9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38" y="3716338"/>
            <a:ext cx="1103312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0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4292600"/>
            <a:ext cx="911225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1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75" y="1192213"/>
            <a:ext cx="14859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72" name="Slide Number Placeholder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900"/>
              </a:spcBef>
              <a:buClr>
                <a:srgbClr val="FF7900"/>
              </a:buClr>
              <a:buSzPct val="80000"/>
              <a:buChar char="•"/>
              <a:defRPr sz="2000"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ts val="900"/>
              </a:spcBef>
              <a:buClr>
                <a:srgbClr val="FF7900"/>
              </a:buClr>
              <a:buSzPct val="80000"/>
              <a:buChar char="•"/>
              <a:defRPr sz="2000"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ts val="900"/>
              </a:spcBef>
              <a:buClr>
                <a:srgbClr val="FF7900"/>
              </a:buClr>
              <a:buSzPct val="80000"/>
              <a:buChar char="•"/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ts val="900"/>
              </a:spcBef>
              <a:buClr>
                <a:srgbClr val="FF7900"/>
              </a:buClr>
              <a:buSzPct val="80000"/>
              <a:buChar char="•"/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ts val="900"/>
              </a:spcBef>
              <a:buClr>
                <a:srgbClr val="FF7900"/>
              </a:buClr>
              <a:buSzPct val="80000"/>
              <a:buChar char="•"/>
              <a:defRPr sz="1600"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FF7900"/>
              </a:buClr>
              <a:buSzPct val="80000"/>
              <a:buChar char="•"/>
              <a:defRPr sz="1600"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FF7900"/>
              </a:buClr>
              <a:buSzPct val="80000"/>
              <a:buChar char="•"/>
              <a:defRPr sz="1600"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FF7900"/>
              </a:buClr>
              <a:buSzPct val="80000"/>
              <a:buChar char="•"/>
              <a:defRPr sz="1600"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FF7900"/>
              </a:buClr>
              <a:buSzPct val="80000"/>
              <a:buChar char="•"/>
              <a:defRPr sz="1600"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382E829A-626C-4C25-B923-62DAB7A87D9C}" type="slidenum">
              <a:rPr lang="fi-FI" altLang="fi-FI" sz="1800" smtClean="0">
                <a:solidFill>
                  <a:schemeClr val="tx1"/>
                </a:solidFill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8</a:t>
            </a:fld>
            <a:endParaRPr lang="fi-FI" altLang="fi-FI" sz="18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954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000" b="0" dirty="0" smtClean="0"/>
              <a:t>Thank you for your </a:t>
            </a:r>
            <a:r>
              <a:rPr lang="en-US" sz="2000" b="0" dirty="0" smtClean="0"/>
              <a:t>attention!</a:t>
            </a:r>
            <a:r>
              <a:rPr lang="en-US" sz="2000" b="0" dirty="0" smtClean="0"/>
              <a:t/>
            </a:r>
            <a:br>
              <a:rPr lang="en-US" sz="2000" b="0" dirty="0" smtClean="0"/>
            </a:br>
            <a:r>
              <a:rPr lang="en-US" sz="2000" b="0" dirty="0" smtClean="0"/>
              <a:t/>
            </a:r>
            <a:br>
              <a:rPr lang="en-US" sz="2000" b="0" dirty="0" smtClean="0"/>
            </a:br>
            <a:r>
              <a:rPr lang="en-US" sz="2000" b="0" dirty="0" smtClean="0"/>
              <a:t>http://www.ESABALT.org</a:t>
            </a:r>
            <a:endParaRPr lang="sv-SE" sz="20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USBSR PowerPoint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EUSBSRtemplate2">
  <a:themeElements>
    <a:clrScheme name="EUSBR">
      <a:dk1>
        <a:sysClr val="windowText" lastClr="000000"/>
      </a:dk1>
      <a:lt1>
        <a:sysClr val="window" lastClr="FFFFFF"/>
      </a:lt1>
      <a:dk2>
        <a:srgbClr val="004493"/>
      </a:dk2>
      <a:lt2>
        <a:srgbClr val="EEECE1"/>
      </a:lt2>
      <a:accent1>
        <a:srgbClr val="004493"/>
      </a:accent1>
      <a:accent2>
        <a:srgbClr val="F9BA00"/>
      </a:accent2>
      <a:accent3>
        <a:srgbClr val="C6C6C6"/>
      </a:accent3>
      <a:accent4>
        <a:srgbClr val="C0D681"/>
      </a:accent4>
      <a:accent5>
        <a:srgbClr val="83B719"/>
      </a:accent5>
      <a:accent6>
        <a:srgbClr val="009DDF"/>
      </a:accent6>
      <a:hlink>
        <a:srgbClr val="009DDF"/>
      </a:hlink>
      <a:folHlink>
        <a:srgbClr val="83B719"/>
      </a:folHlink>
    </a:clrScheme>
    <a:fontScheme name="Spektrum">
      <a:majorFont>
        <a:latin typeface="Corbel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Calibri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EUSBSR ending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EUSBSR PowerPoint Template</Template>
  <TotalTime>1830</TotalTime>
  <Words>494</Words>
  <Application>Microsoft Office PowerPoint</Application>
  <PresentationFormat>On-screen Show (4:3)</PresentationFormat>
  <Paragraphs>71</Paragraphs>
  <Slides>9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EUSBSR PowerPoint Template</vt:lpstr>
      <vt:lpstr>EUSBSRtemplate2</vt:lpstr>
      <vt:lpstr>EUSBSR ending slide</vt:lpstr>
      <vt:lpstr>BONUS ESABALT: Enhanced Situational Awareness To Improve Maritime Safety in the Baltic </vt:lpstr>
      <vt:lpstr>Project Details</vt:lpstr>
      <vt:lpstr>Project Details: Main Themes Addressed</vt:lpstr>
      <vt:lpstr>Project Progress </vt:lpstr>
      <vt:lpstr>Future Roadmap – ESABALT 2.0?</vt:lpstr>
      <vt:lpstr>Future activities</vt:lpstr>
      <vt:lpstr>Future activities</vt:lpstr>
      <vt:lpstr>2016 European Navigation Conference</vt:lpstr>
      <vt:lpstr>Thank you for your attention!  http://www.ESABALT.org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Jouni Lappainen</dc:creator>
  <cp:lastModifiedBy>Sarang Thombre</cp:lastModifiedBy>
  <cp:revision>76</cp:revision>
  <cp:lastPrinted>2015-11-23T13:14:03Z</cp:lastPrinted>
  <dcterms:created xsi:type="dcterms:W3CDTF">2013-06-06T12:34:11Z</dcterms:created>
  <dcterms:modified xsi:type="dcterms:W3CDTF">2016-05-17T03:59:07Z</dcterms:modified>
</cp:coreProperties>
</file>